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5" r:id="rId17"/>
    <p:sldId id="272" r:id="rId18"/>
    <p:sldId id="273" r:id="rId19"/>
    <p:sldId id="274" r:id="rId20"/>
    <p:sldId id="276" r:id="rId21"/>
    <p:sldId id="284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4FF65-2A99-4E60-924F-90CA0BC4A589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4B0ED-B190-480A-90D5-7EE7FE7D3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30436-1F29-476C-BF25-95966A28F4A3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A04D-64FE-4DFD-BF5D-694471866516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6F5C-16A6-44B5-9FB1-103129890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A04D-64FE-4DFD-BF5D-694471866516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6F5C-16A6-44B5-9FB1-103129890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A04D-64FE-4DFD-BF5D-694471866516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6F5C-16A6-44B5-9FB1-103129890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A04D-64FE-4DFD-BF5D-694471866516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6F5C-16A6-44B5-9FB1-103129890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A04D-64FE-4DFD-BF5D-694471866516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6F5C-16A6-44B5-9FB1-103129890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A04D-64FE-4DFD-BF5D-694471866516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6F5C-16A6-44B5-9FB1-103129890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A04D-64FE-4DFD-BF5D-694471866516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6F5C-16A6-44B5-9FB1-103129890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A04D-64FE-4DFD-BF5D-694471866516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6F5C-16A6-44B5-9FB1-103129890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A04D-64FE-4DFD-BF5D-694471866516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6F5C-16A6-44B5-9FB1-103129890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A04D-64FE-4DFD-BF5D-694471866516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6F5C-16A6-44B5-9FB1-103129890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A04D-64FE-4DFD-BF5D-694471866516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6F5C-16A6-44B5-9FB1-103129890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04D-64FE-4DFD-BF5D-694471866516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16F5C-16A6-44B5-9FB1-103129890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4414" y="357166"/>
            <a:ext cx="678179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9600" b="1" dirty="0" smtClean="0">
                <a:solidFill>
                  <a:schemeClr val="tx2"/>
                </a:solidFill>
              </a:rPr>
              <a:t>Jak pečovat </a:t>
            </a:r>
          </a:p>
          <a:p>
            <a:pPr algn="ctr"/>
            <a:r>
              <a:rPr lang="cs-CZ" sz="9600" b="1" dirty="0">
                <a:solidFill>
                  <a:schemeClr val="tx2"/>
                </a:solidFill>
              </a:rPr>
              <a:t>a</a:t>
            </a:r>
            <a:endParaRPr lang="cs-CZ" sz="9600" b="1" dirty="0" smtClean="0">
              <a:solidFill>
                <a:schemeClr val="tx2"/>
              </a:solidFill>
            </a:endParaRPr>
          </a:p>
          <a:p>
            <a:pPr algn="ctr"/>
            <a:r>
              <a:rPr lang="cs-CZ" sz="9600" b="1" dirty="0">
                <a:solidFill>
                  <a:schemeClr val="tx2"/>
                </a:solidFill>
              </a:rPr>
              <a:t>n</a:t>
            </a:r>
            <a:r>
              <a:rPr lang="cs-CZ" sz="9600" b="1" dirty="0" smtClean="0">
                <a:solidFill>
                  <a:schemeClr val="tx2"/>
                </a:solidFill>
              </a:rPr>
              <a:t>ezbláznit se</a:t>
            </a:r>
          </a:p>
          <a:p>
            <a:pPr algn="ctr"/>
            <a:r>
              <a:rPr lang="cs-CZ" sz="9600" b="1" dirty="0" smtClean="0">
                <a:solidFill>
                  <a:schemeClr val="tx2"/>
                </a:solidFill>
              </a:rPr>
              <a:t> z toho</a:t>
            </a:r>
            <a:endParaRPr lang="cs-CZ" sz="9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611188" y="333375"/>
            <a:ext cx="3343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altLang="cs-CZ" sz="2800" b="1" i="1" dirty="0">
                <a:solidFill>
                  <a:srgbClr val="0070C0"/>
                </a:solidFill>
                <a:latin typeface="Calibri" pitchFamily="34" charset="0"/>
              </a:rPr>
              <a:t>Výchova rozmazlující 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28596" y="1000108"/>
            <a:ext cx="8059737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dítě je středem světa rodičů, posluhují mu</a:t>
            </a:r>
          </a:p>
          <a:p>
            <a:endParaRPr lang="cs-CZ" altLang="cs-CZ" sz="28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snaha „vynahradit handicap“</a:t>
            </a:r>
          </a:p>
          <a:p>
            <a:endParaRPr lang="cs-CZ" altLang="cs-CZ" sz="28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„Co už z toho života má“?  </a:t>
            </a:r>
          </a:p>
          <a:p>
            <a:endParaRPr lang="cs-CZ" altLang="cs-CZ" sz="28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trvalá fixace na rodiče</a:t>
            </a:r>
          </a:p>
          <a:p>
            <a:endParaRPr lang="cs-CZ" altLang="cs-CZ" sz="28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sebenaplňující se proroctví – malé, slabé, nesebevědomé (neschopné)</a:t>
            </a:r>
          </a:p>
          <a:p>
            <a:pPr>
              <a:buFontTx/>
              <a:buChar char="-"/>
            </a:pPr>
            <a:endParaRPr lang="cs-CZ" altLang="cs-CZ" sz="28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sourozenecká konstelace – nepostižený sourozenec mu závidí, že „všechno může</a:t>
            </a:r>
            <a:r>
              <a:rPr lang="cs-CZ" altLang="cs-CZ" sz="2800" b="1" dirty="0">
                <a:solidFill>
                  <a:srgbClr val="0070C0"/>
                </a:solidFill>
              </a:rPr>
              <a:t>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539750" y="620713"/>
            <a:ext cx="83312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altLang="cs-CZ" sz="2800" b="1" i="1" dirty="0">
                <a:solidFill>
                  <a:srgbClr val="0070C0"/>
                </a:solidFill>
                <a:latin typeface="Calibri" pitchFamily="34" charset="0"/>
              </a:rPr>
              <a:t>Výchova protekční</a:t>
            </a:r>
            <a:endParaRPr lang="cs-CZ" altLang="cs-CZ" sz="2800" b="1" i="1" dirty="0">
              <a:solidFill>
                <a:srgbClr val="0070C0"/>
              </a:solidFill>
            </a:endParaRPr>
          </a:p>
          <a:p>
            <a:r>
              <a:rPr lang="cs-CZ" altLang="cs-CZ" b="1" dirty="0">
                <a:solidFill>
                  <a:srgbClr val="0070C0"/>
                </a:solidFill>
              </a:rPr>
              <a:t> často pokračování výchovy rozmazlující</a:t>
            </a:r>
          </a:p>
          <a:p>
            <a:endParaRPr lang="cs-CZ" altLang="cs-CZ" b="1" dirty="0">
              <a:solidFill>
                <a:srgbClr val="0070C0"/>
              </a:solidFill>
            </a:endParaRPr>
          </a:p>
          <a:p>
            <a:r>
              <a:rPr lang="cs-CZ" altLang="cs-CZ" sz="2400" b="1" dirty="0">
                <a:solidFill>
                  <a:srgbClr val="0070C0"/>
                </a:solidFill>
                <a:latin typeface="Calibri" pitchFamily="34" charset="0"/>
              </a:rPr>
              <a:t>Rodiče se snaží vytvořit dítěti „ideální podmínky k životu“</a:t>
            </a:r>
          </a:p>
          <a:p>
            <a:endParaRPr lang="cs-CZ" altLang="cs-CZ" sz="24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400" b="1" dirty="0">
                <a:solidFill>
                  <a:srgbClr val="0070C0"/>
                </a:solidFill>
                <a:latin typeface="Calibri" pitchFamily="34" charset="0"/>
              </a:rPr>
              <a:t>Rozhodují za dítě</a:t>
            </a:r>
          </a:p>
          <a:p>
            <a:endParaRPr lang="cs-CZ" altLang="cs-CZ" sz="24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400" b="1" dirty="0">
                <a:solidFill>
                  <a:srgbClr val="0070C0"/>
                </a:solidFill>
                <a:latin typeface="Calibri" pitchFamily="34" charset="0"/>
              </a:rPr>
              <a:t>Shání, vybírají kamarády</a:t>
            </a:r>
          </a:p>
          <a:p>
            <a:endParaRPr lang="cs-CZ" altLang="cs-CZ" sz="24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400" b="1" dirty="0">
                <a:solidFill>
                  <a:srgbClr val="0070C0"/>
                </a:solidFill>
                <a:latin typeface="Calibri" pitchFamily="34" charset="0"/>
              </a:rPr>
              <a:t>Obstarávají protekci – škola</a:t>
            </a:r>
          </a:p>
          <a:p>
            <a:endParaRPr lang="cs-CZ" altLang="cs-CZ" sz="24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400" b="1" dirty="0">
                <a:solidFill>
                  <a:srgbClr val="0070C0"/>
                </a:solidFill>
                <a:latin typeface="Calibri" pitchFamily="34" charset="0"/>
              </a:rPr>
              <a:t>Zaměstnání – jdou s „dítětem“ i na pohovor</a:t>
            </a:r>
          </a:p>
          <a:p>
            <a:endParaRPr lang="cs-CZ" altLang="cs-CZ" sz="24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400" b="1" dirty="0">
                <a:solidFill>
                  <a:srgbClr val="0070C0"/>
                </a:solidFill>
                <a:latin typeface="Calibri" pitchFamily="34" charset="0"/>
              </a:rPr>
              <a:t>Dítě se nenaučí řešit problémy, přijmout zodpovědnost,</a:t>
            </a:r>
          </a:p>
          <a:p>
            <a:r>
              <a:rPr lang="cs-CZ" altLang="cs-CZ" sz="2400" b="1" dirty="0">
                <a:solidFill>
                  <a:srgbClr val="0070C0"/>
                </a:solidFill>
                <a:latin typeface="Calibri" pitchFamily="34" charset="0"/>
              </a:rPr>
              <a:t>rozhodovat se, zůstává nezralé…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449263" y="765175"/>
            <a:ext cx="814986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altLang="cs-CZ" sz="2800" b="1" i="1" dirty="0">
                <a:solidFill>
                  <a:srgbClr val="0070C0"/>
                </a:solidFill>
                <a:latin typeface="Calibri" pitchFamily="34" charset="0"/>
              </a:rPr>
              <a:t>Výchova perfekcionalistická</a:t>
            </a:r>
          </a:p>
          <a:p>
            <a:endParaRPr lang="cs-CZ" altLang="cs-CZ" sz="28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Dítě se „musí vyrovnat zdravým“</a:t>
            </a:r>
          </a:p>
          <a:p>
            <a:endParaRPr lang="cs-CZ" altLang="cs-CZ" sz="28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Nepřiměřené požadavky, přetěžování dítěte</a:t>
            </a:r>
          </a:p>
          <a:p>
            <a:endParaRPr lang="cs-CZ" altLang="cs-CZ" sz="28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Později frustrovaný neurotik</a:t>
            </a:r>
          </a:p>
          <a:p>
            <a:endParaRPr lang="cs-CZ" altLang="cs-CZ" sz="28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Rozvoj komplexu méněcennosti</a:t>
            </a:r>
          </a:p>
          <a:p>
            <a:endParaRPr lang="cs-CZ" altLang="cs-CZ" sz="28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Sourozenecká konstelace – dítě musí být stejně dobré</a:t>
            </a:r>
          </a:p>
          <a:p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jako nepostižený sourozenec, nedostižný vzor, </a:t>
            </a:r>
          </a:p>
          <a:p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pozor – nedostižný vzor může být i nenáviděn </a:t>
            </a:r>
          </a:p>
          <a:p>
            <a:endParaRPr lang="cs-CZ" altLang="cs-CZ" sz="2800" b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684213" y="1506538"/>
            <a:ext cx="6819900" cy="436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Výchova úzkostná</a:t>
            </a:r>
          </a:p>
          <a:p>
            <a:pPr>
              <a:lnSpc>
                <a:spcPct val="150000"/>
              </a:lnSpc>
            </a:pPr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Výchova rozmazlující</a:t>
            </a:r>
          </a:p>
          <a:p>
            <a:pPr>
              <a:lnSpc>
                <a:spcPct val="150000"/>
              </a:lnSpc>
            </a:pPr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Výchova perfekcionalistická </a:t>
            </a:r>
          </a:p>
          <a:p>
            <a:pPr>
              <a:lnSpc>
                <a:spcPct val="150000"/>
              </a:lnSpc>
            </a:pPr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Výchova protekční</a:t>
            </a:r>
          </a:p>
          <a:p>
            <a:endParaRPr lang="cs-CZ" altLang="cs-CZ" sz="28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Patologické – ale určité rysy negativní nejsou</a:t>
            </a:r>
          </a:p>
          <a:p>
            <a:endParaRPr lang="cs-CZ" altLang="cs-CZ" sz="2800" dirty="0">
              <a:solidFill>
                <a:srgbClr val="080A0C"/>
              </a:solidFill>
              <a:latin typeface="Calibri" pitchFamily="34" charset="0"/>
            </a:endParaRPr>
          </a:p>
          <a:p>
            <a:endParaRPr lang="cs-CZ" altLang="cs-CZ" sz="2800" dirty="0">
              <a:solidFill>
                <a:srgbClr val="080A0C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57158" y="214290"/>
            <a:ext cx="7301294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Jednoznačně negativní je </a:t>
            </a:r>
            <a:r>
              <a:rPr lang="cs-CZ" altLang="cs-CZ" sz="2800" b="1" i="1" dirty="0">
                <a:solidFill>
                  <a:srgbClr val="0070C0"/>
                </a:solidFill>
                <a:latin typeface="Calibri" pitchFamily="34" charset="0"/>
              </a:rPr>
              <a:t>výchova  zavrhující</a:t>
            </a:r>
          </a:p>
          <a:p>
            <a:endParaRPr lang="cs-CZ" altLang="cs-CZ" sz="28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400" b="1" dirty="0">
                <a:solidFill>
                  <a:srgbClr val="0070C0"/>
                </a:solidFill>
                <a:latin typeface="Calibri" pitchFamily="34" charset="0"/>
              </a:rPr>
              <a:t>Dítěti je dáváno na vědomí, že se nepovedlo, </a:t>
            </a:r>
          </a:p>
          <a:p>
            <a:r>
              <a:rPr lang="cs-CZ" altLang="cs-CZ" sz="2400" b="1" dirty="0">
                <a:solidFill>
                  <a:srgbClr val="0070C0"/>
                </a:solidFill>
                <a:latin typeface="Calibri" pitchFamily="34" charset="0"/>
              </a:rPr>
              <a:t>je méněcenné, k ničemu a vše si musí teprve „zasloužit“</a:t>
            </a:r>
          </a:p>
          <a:p>
            <a:endParaRPr lang="cs-CZ" altLang="cs-CZ" sz="24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400" b="1" dirty="0">
                <a:solidFill>
                  <a:srgbClr val="0070C0"/>
                </a:solidFill>
                <a:latin typeface="Calibri" pitchFamily="34" charset="0"/>
              </a:rPr>
              <a:t>Následky si nese celý život:</a:t>
            </a:r>
          </a:p>
          <a:p>
            <a:endParaRPr lang="cs-CZ" altLang="cs-CZ" sz="2400" b="1" dirty="0">
              <a:solidFill>
                <a:srgbClr val="0070C0"/>
              </a:solidFill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cs-CZ" altLang="cs-CZ" sz="2400" b="1" dirty="0">
                <a:solidFill>
                  <a:srgbClr val="0070C0"/>
                </a:solidFill>
                <a:latin typeface="Calibri" pitchFamily="34" charset="0"/>
              </a:rPr>
              <a:t>komplex méněcennosti,</a:t>
            </a:r>
          </a:p>
          <a:p>
            <a:pPr>
              <a:buFont typeface="Arial" charset="0"/>
              <a:buChar char="•"/>
            </a:pPr>
            <a:r>
              <a:rPr lang="cs-CZ" altLang="cs-CZ" sz="2400" b="1" dirty="0">
                <a:solidFill>
                  <a:srgbClr val="0070C0"/>
                </a:solidFill>
                <a:latin typeface="Calibri" pitchFamily="34" charset="0"/>
              </a:rPr>
              <a:t>nízké sebevědomí,</a:t>
            </a:r>
          </a:p>
          <a:p>
            <a:pPr>
              <a:buFont typeface="Arial" charset="0"/>
              <a:buChar char="•"/>
            </a:pPr>
            <a:r>
              <a:rPr lang="cs-CZ" altLang="cs-CZ" sz="2400" b="1" dirty="0">
                <a:solidFill>
                  <a:srgbClr val="0070C0"/>
                </a:solidFill>
                <a:latin typeface="Calibri" pitchFamily="34" charset="0"/>
              </a:rPr>
              <a:t>nevyrovnanost se sebou samým, </a:t>
            </a:r>
          </a:p>
          <a:p>
            <a:pPr>
              <a:buFont typeface="Arial" charset="0"/>
              <a:buChar char="•"/>
            </a:pPr>
            <a:r>
              <a:rPr lang="cs-CZ" altLang="cs-CZ" sz="2400" b="1" dirty="0">
                <a:solidFill>
                  <a:srgbClr val="0070C0"/>
                </a:solidFill>
                <a:latin typeface="Calibri" pitchFamily="34" charset="0"/>
              </a:rPr>
              <a:t>citová deprivace…</a:t>
            </a:r>
          </a:p>
          <a:p>
            <a:endParaRPr lang="cs-CZ" altLang="cs-CZ" sz="24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400" b="1" dirty="0">
                <a:solidFill>
                  <a:srgbClr val="0070C0"/>
                </a:solidFill>
                <a:latin typeface="Calibri" pitchFamily="34" charset="0"/>
              </a:rPr>
              <a:t>Sourozenecká konstelace – špatné, pokud nepostižený </a:t>
            </a:r>
          </a:p>
          <a:p>
            <a:r>
              <a:rPr lang="cs-CZ" altLang="cs-CZ" sz="2400" b="1" dirty="0">
                <a:solidFill>
                  <a:srgbClr val="0070C0"/>
                </a:solidFill>
                <a:latin typeface="Calibri" pitchFamily="34" charset="0"/>
              </a:rPr>
              <a:t>sourozenec převezme model rodičů</a:t>
            </a:r>
          </a:p>
          <a:p>
            <a:endParaRPr lang="cs-CZ" altLang="cs-CZ" sz="24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400" b="1" dirty="0">
                <a:solidFill>
                  <a:srgbClr val="0070C0"/>
                </a:solidFill>
                <a:latin typeface="Calibri" pitchFamily="34" charset="0"/>
              </a:rPr>
              <a:t>…i nepostižené dítě může být vychováváno patologicky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28596" y="357166"/>
            <a:ext cx="780040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dirty="0" smtClean="0">
                <a:solidFill>
                  <a:srgbClr val="FFFF00"/>
                </a:solidFill>
              </a:rPr>
              <a:t>  </a:t>
            </a:r>
            <a:r>
              <a:rPr lang="cs-CZ" sz="5400" b="1" dirty="0" smtClean="0">
                <a:solidFill>
                  <a:srgbClr val="0070C0"/>
                </a:solidFill>
              </a:rPr>
              <a:t>SPECIFIKA „JINÉ“ RODINY</a:t>
            </a:r>
          </a:p>
          <a:p>
            <a:pPr algn="ctr"/>
            <a:endParaRPr lang="cs-CZ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2844" y="2643182"/>
            <a:ext cx="857542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</a:rPr>
              <a:t>Rodina je pod silnou sociální kontrolou,</a:t>
            </a:r>
          </a:p>
          <a:p>
            <a:pPr algn="ctr"/>
            <a:r>
              <a:rPr lang="cs-CZ" sz="4000" b="1" dirty="0" smtClean="0">
                <a:solidFill>
                  <a:srgbClr val="0070C0"/>
                </a:solidFill>
              </a:rPr>
              <a:t> příliš „na očích“,  je to</a:t>
            </a:r>
          </a:p>
          <a:p>
            <a:pPr algn="ctr"/>
            <a:r>
              <a:rPr lang="cs-CZ" sz="4000" b="1" dirty="0" smtClean="0">
                <a:solidFill>
                  <a:srgbClr val="0070C0"/>
                </a:solidFill>
              </a:rPr>
              <a:t>„rodina s tím postiženým dítětem.“</a:t>
            </a:r>
            <a:endParaRPr lang="cs-CZ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857356" y="714356"/>
            <a:ext cx="5854103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>
                <a:solidFill>
                  <a:srgbClr val="0070C0"/>
                </a:solidFill>
              </a:rPr>
              <a:t>Úskalí:</a:t>
            </a:r>
          </a:p>
          <a:p>
            <a:pPr>
              <a:buFont typeface="Arial" pitchFamily="34" charset="0"/>
              <a:buChar char="•"/>
            </a:pPr>
            <a:r>
              <a:rPr lang="cs-CZ" sz="4400" b="1" dirty="0" smtClean="0">
                <a:solidFill>
                  <a:srgbClr val="0070C0"/>
                </a:solidFill>
              </a:rPr>
              <a:t> psychická náročnost</a:t>
            </a:r>
          </a:p>
          <a:p>
            <a:pPr>
              <a:buFont typeface="Arial" pitchFamily="34" charset="0"/>
              <a:buChar char="•"/>
            </a:pPr>
            <a:r>
              <a:rPr lang="cs-CZ" sz="4400" b="1" dirty="0" smtClean="0">
                <a:solidFill>
                  <a:srgbClr val="0070C0"/>
                </a:solidFill>
              </a:rPr>
              <a:t> fyzická náročnost</a:t>
            </a:r>
          </a:p>
          <a:p>
            <a:pPr>
              <a:buFont typeface="Arial" pitchFamily="34" charset="0"/>
              <a:buChar char="•"/>
            </a:pPr>
            <a:r>
              <a:rPr lang="cs-CZ" sz="4400" b="1" dirty="0" smtClean="0">
                <a:solidFill>
                  <a:srgbClr val="0070C0"/>
                </a:solidFill>
              </a:rPr>
              <a:t> ekonomická náročnost</a:t>
            </a:r>
          </a:p>
          <a:p>
            <a:pPr>
              <a:buFont typeface="Arial" pitchFamily="34" charset="0"/>
              <a:buChar char="•"/>
            </a:pPr>
            <a:r>
              <a:rPr lang="cs-CZ" sz="4400" b="1" dirty="0" smtClean="0">
                <a:solidFill>
                  <a:srgbClr val="0070C0"/>
                </a:solidFill>
              </a:rPr>
              <a:t> emocionální náročnost</a:t>
            </a:r>
          </a:p>
          <a:p>
            <a:pPr>
              <a:buFont typeface="Arial" pitchFamily="34" charset="0"/>
              <a:buChar char="•"/>
            </a:pPr>
            <a:r>
              <a:rPr lang="cs-CZ" sz="4400" b="1" dirty="0" smtClean="0">
                <a:solidFill>
                  <a:srgbClr val="0070C0"/>
                </a:solidFill>
              </a:rPr>
              <a:t> vztahová náročnost</a:t>
            </a:r>
          </a:p>
          <a:p>
            <a:pPr>
              <a:buFont typeface="Arial" pitchFamily="34" charset="0"/>
              <a:buChar char="•"/>
            </a:pPr>
            <a:r>
              <a:rPr lang="cs-CZ" sz="4400" b="1" dirty="0" smtClean="0">
                <a:solidFill>
                  <a:srgbClr val="0070C0"/>
                </a:solidFill>
              </a:rPr>
              <a:t> náročná logistika</a:t>
            </a:r>
          </a:p>
          <a:p>
            <a:pPr>
              <a:buFont typeface="Arial" pitchFamily="34" charset="0"/>
              <a:buChar char="•"/>
            </a:pPr>
            <a:r>
              <a:rPr lang="cs-CZ" sz="4400" b="1" dirty="0" smtClean="0">
                <a:solidFill>
                  <a:srgbClr val="0070C0"/>
                </a:solidFill>
              </a:rPr>
              <a:t> …</a:t>
            </a:r>
            <a:endParaRPr lang="cs-CZ" sz="4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42976" y="2428868"/>
            <a:ext cx="707469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0070C0"/>
                </a:solidFill>
              </a:rPr>
              <a:t>předsudky a zkreslení</a:t>
            </a:r>
          </a:p>
          <a:p>
            <a:pPr algn="ctr"/>
            <a:r>
              <a:rPr lang="cs-CZ" sz="6000" b="1" dirty="0" smtClean="0">
                <a:solidFill>
                  <a:srgbClr val="0070C0"/>
                </a:solidFill>
              </a:rPr>
              <a:t>ze strany okolí</a:t>
            </a:r>
            <a:endParaRPr lang="cs-CZ" sz="6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0" y="142852"/>
          <a:ext cx="9001156" cy="6473274"/>
        </p:xfrm>
        <a:graphic>
          <a:graphicData uri="http://schemas.openxmlformats.org/drawingml/2006/table">
            <a:tbl>
              <a:tblPr/>
              <a:tblGrid>
                <a:gridCol w="4992922"/>
                <a:gridCol w="4008234"/>
              </a:tblGrid>
              <a:tr h="9222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Pohled rodiny</a:t>
                      </a:r>
                      <a:endParaRPr lang="cs-CZ" sz="2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Pohled okolí</a:t>
                      </a:r>
                      <a:endParaRPr lang="cs-CZ" sz="2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„Naše dítě má hendikep, ale jsme normální rodina“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„Mají postižené dítě, jsou všichni nějací divní“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„S penězi to není na žádné vyskakování“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„Mají hodně peněz, teď jim ještě přidali“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„K příspěvku na auto jsme museli hodně přidat“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„Auto si koupili na příspěvek od státu“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„Kvůli péči nemůžu chodit do práce“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„Ona nechodí do práce – ta se má…“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5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„Venku je ještě mnoho bariér, společnost na postižené moc nemyslí“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„Pro postižené se teď hodně dělá, mají všechno bezbariérové“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71604" y="1214422"/>
            <a:ext cx="637982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0070C0"/>
                </a:solidFill>
              </a:rPr>
              <a:t>Sousedé vidí jen</a:t>
            </a:r>
          </a:p>
          <a:p>
            <a:pPr algn="ctr"/>
            <a:r>
              <a:rPr lang="cs-CZ" sz="6000" b="1" dirty="0" smtClean="0">
                <a:solidFill>
                  <a:srgbClr val="0070C0"/>
                </a:solidFill>
              </a:rPr>
              <a:t>„záclony v oknech“,</a:t>
            </a:r>
          </a:p>
          <a:p>
            <a:pPr algn="ctr"/>
            <a:r>
              <a:rPr lang="cs-CZ" sz="6000" b="1" dirty="0" smtClean="0">
                <a:solidFill>
                  <a:srgbClr val="0070C0"/>
                </a:solidFill>
              </a:rPr>
              <a:t> ne péči v pokoji</a:t>
            </a:r>
            <a:endParaRPr lang="cs-CZ" sz="6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500034" y="500042"/>
            <a:ext cx="5594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altLang="cs-CZ" sz="5400" dirty="0">
                <a:solidFill>
                  <a:srgbClr val="080A0C"/>
                </a:solidFill>
                <a:latin typeface="Calibri" pitchFamily="34" charset="0"/>
              </a:rPr>
              <a:t>PhDr. Lukáš Karnet</a:t>
            </a:r>
          </a:p>
        </p:txBody>
      </p:sp>
      <p:pic>
        <p:nvPicPr>
          <p:cNvPr id="5125" name="Picture 5" descr="logo Klá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214686"/>
            <a:ext cx="4681537" cy="1833563"/>
          </a:xfrm>
          <a:prstGeom prst="rect">
            <a:avLst/>
          </a:prstGeom>
          <a:noFill/>
        </p:spPr>
      </p:pic>
      <p:pic>
        <p:nvPicPr>
          <p:cNvPr id="4" name="Obrázek 3" descr="Lukáš 2010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0"/>
            <a:ext cx="2286000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2844" y="357166"/>
            <a:ext cx="88088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Jak se nezbláznit (nevyhořet?)</a:t>
            </a:r>
            <a:endParaRPr lang="cs-CZ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71472" y="1571612"/>
            <a:ext cx="774365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Cítíte se unavení?</a:t>
            </a:r>
          </a:p>
          <a:p>
            <a:endParaRPr lang="cs-CZ" sz="4000" b="1" dirty="0" smtClean="0">
              <a:solidFill>
                <a:srgbClr val="0070C0"/>
              </a:solidFill>
            </a:endParaRPr>
          </a:p>
          <a:p>
            <a:r>
              <a:rPr lang="cs-CZ" sz="4000" b="1" dirty="0" smtClean="0">
                <a:solidFill>
                  <a:srgbClr val="0070C0"/>
                </a:solidFill>
              </a:rPr>
              <a:t>Máte pocit, že nic nemá smysl?</a:t>
            </a:r>
          </a:p>
          <a:p>
            <a:endParaRPr lang="cs-CZ" sz="4000" b="1" dirty="0" smtClean="0">
              <a:solidFill>
                <a:srgbClr val="0070C0"/>
              </a:solidFill>
            </a:endParaRPr>
          </a:p>
          <a:p>
            <a:r>
              <a:rPr lang="cs-CZ" sz="4000" b="1" dirty="0" smtClean="0">
                <a:solidFill>
                  <a:srgbClr val="0070C0"/>
                </a:solidFill>
              </a:rPr>
              <a:t>Myslíte si, že Vám nikdo nerozumí? </a:t>
            </a:r>
          </a:p>
          <a:p>
            <a:endParaRPr lang="cs-CZ" sz="4000" b="1" dirty="0" smtClean="0">
              <a:solidFill>
                <a:srgbClr val="0070C0"/>
              </a:solidFill>
            </a:endParaRPr>
          </a:p>
          <a:p>
            <a:r>
              <a:rPr lang="cs-CZ" sz="4000" b="1" dirty="0" smtClean="0">
                <a:solidFill>
                  <a:srgbClr val="0070C0"/>
                </a:solidFill>
              </a:rPr>
              <a:t>Jste podráždění?</a:t>
            </a:r>
          </a:p>
          <a:p>
            <a:r>
              <a:rPr lang="cs-CZ" sz="4000" b="1" dirty="0" smtClean="0">
                <a:solidFill>
                  <a:srgbClr val="0070C0"/>
                </a:solidFill>
              </a:rPr>
              <a:t>…</a:t>
            </a:r>
            <a:endParaRPr lang="cs-CZ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000232" y="2428868"/>
            <a:ext cx="493821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6600" b="1" dirty="0" smtClean="0">
                <a:solidFill>
                  <a:srgbClr val="0070C0"/>
                </a:solidFill>
              </a:rPr>
              <a:t>Jak se bránit?</a:t>
            </a:r>
            <a:endParaRPr lang="cs-CZ" sz="6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2357430"/>
            <a:ext cx="885697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AutoNum type="arabicParenR"/>
            </a:pPr>
            <a:r>
              <a:rPr lang="cs-CZ" sz="4800" b="1" dirty="0" smtClean="0">
                <a:solidFill>
                  <a:srgbClr val="0070C0"/>
                </a:solidFill>
              </a:rPr>
              <a:t>Myslete na sebe, svoje potřeby</a:t>
            </a:r>
          </a:p>
          <a:p>
            <a:pPr marL="742950" indent="-742950"/>
            <a:endParaRPr lang="cs-CZ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85918" y="2571744"/>
            <a:ext cx="51555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b="1" dirty="0" smtClean="0">
                <a:solidFill>
                  <a:srgbClr val="0070C0"/>
                </a:solidFill>
              </a:rPr>
              <a:t>2) </a:t>
            </a:r>
            <a:r>
              <a:rPr lang="cs-CZ" sz="5400" b="1" dirty="0" smtClean="0">
                <a:solidFill>
                  <a:srgbClr val="0070C0"/>
                </a:solidFill>
              </a:rPr>
              <a:t>Pečujete dobře</a:t>
            </a:r>
            <a:endParaRPr lang="cs-CZ" sz="5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28662" y="2714620"/>
            <a:ext cx="73296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b="1" dirty="0" smtClean="0">
                <a:solidFill>
                  <a:srgbClr val="0070C0"/>
                </a:solidFill>
              </a:rPr>
              <a:t>3) </a:t>
            </a:r>
            <a:r>
              <a:rPr lang="cs-CZ" sz="5400" b="1" dirty="0" smtClean="0">
                <a:solidFill>
                  <a:srgbClr val="0070C0"/>
                </a:solidFill>
              </a:rPr>
              <a:t>Nemusíte být dokonalí</a:t>
            </a:r>
            <a:endParaRPr lang="cs-CZ" sz="5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00298" y="2571744"/>
            <a:ext cx="45938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b="1" dirty="0" smtClean="0">
                <a:solidFill>
                  <a:srgbClr val="0070C0"/>
                </a:solidFill>
              </a:rPr>
              <a:t>4) </a:t>
            </a:r>
            <a:r>
              <a:rPr lang="cs-CZ" sz="5400" b="1" dirty="0" smtClean="0">
                <a:solidFill>
                  <a:srgbClr val="0070C0"/>
                </a:solidFill>
              </a:rPr>
              <a:t>Péče je práce</a:t>
            </a:r>
            <a:endParaRPr lang="cs-CZ" sz="5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785926"/>
            <a:ext cx="892019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0070C0"/>
                </a:solidFill>
              </a:rPr>
              <a:t>5) </a:t>
            </a:r>
            <a:r>
              <a:rPr lang="cs-CZ" sz="5400" b="1" dirty="0" smtClean="0">
                <a:solidFill>
                  <a:srgbClr val="0070C0"/>
                </a:solidFill>
              </a:rPr>
              <a:t>MUSÍTE</a:t>
            </a:r>
          </a:p>
          <a:p>
            <a:pPr algn="ctr"/>
            <a:r>
              <a:rPr lang="cs-CZ" sz="5400" b="1" dirty="0" smtClean="0">
                <a:solidFill>
                  <a:srgbClr val="0070C0"/>
                </a:solidFill>
              </a:rPr>
              <a:t> odpočívat, jíst, spát, relaxovat</a:t>
            </a:r>
          </a:p>
          <a:p>
            <a:pPr algn="ctr"/>
            <a:r>
              <a:rPr lang="cs-CZ" sz="5400" b="1" dirty="0" smtClean="0">
                <a:solidFill>
                  <a:srgbClr val="0070C0"/>
                </a:solidFill>
              </a:rPr>
              <a:t>…</a:t>
            </a:r>
            <a:endParaRPr lang="cs-CZ" sz="5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43174" y="2643182"/>
            <a:ext cx="41647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b="1" dirty="0" smtClean="0">
                <a:solidFill>
                  <a:srgbClr val="0070C0"/>
                </a:solidFill>
              </a:rPr>
              <a:t>6) </a:t>
            </a:r>
            <a:r>
              <a:rPr lang="cs-CZ" sz="5400" b="1" dirty="0" smtClean="0">
                <a:solidFill>
                  <a:srgbClr val="0070C0"/>
                </a:solidFill>
              </a:rPr>
              <a:t>Nejste sami</a:t>
            </a:r>
            <a:endParaRPr lang="cs-CZ" sz="5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57290" y="2643182"/>
            <a:ext cx="66952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400" b="1" dirty="0" smtClean="0">
                <a:solidFill>
                  <a:srgbClr val="0070C0"/>
                </a:solidFill>
              </a:rPr>
              <a:t>7) Můžete ukončit péči</a:t>
            </a:r>
            <a:endParaRPr lang="cs-CZ" sz="5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43240" y="2428868"/>
            <a:ext cx="34629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dirty="0" smtClean="0">
                <a:solidFill>
                  <a:srgbClr val="0070C0"/>
                </a:solidFill>
              </a:rPr>
              <a:t>Co dělat?</a:t>
            </a:r>
            <a:endParaRPr lang="cs-CZ" sz="6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0" y="714356"/>
            <a:ext cx="889782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altLang="cs-CZ" sz="6000" b="1" dirty="0">
                <a:solidFill>
                  <a:schemeClr val="tx2"/>
                </a:solidFill>
                <a:latin typeface="Calibri" pitchFamily="34" charset="0"/>
              </a:rPr>
              <a:t>12 let</a:t>
            </a:r>
          </a:p>
          <a:p>
            <a:pPr algn="ctr"/>
            <a:r>
              <a:rPr lang="cs-CZ" altLang="cs-CZ" sz="6000" b="1" dirty="0">
                <a:solidFill>
                  <a:schemeClr val="tx2"/>
                </a:solidFill>
                <a:latin typeface="Calibri" pitchFamily="34" charset="0"/>
              </a:rPr>
              <a:t> praxe v sociálních službách</a:t>
            </a:r>
          </a:p>
          <a:p>
            <a:pPr algn="ctr"/>
            <a:endParaRPr lang="cs-CZ" altLang="cs-CZ" sz="6000" b="1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cs-CZ" altLang="cs-CZ" sz="6000" b="1" dirty="0">
                <a:solidFill>
                  <a:schemeClr val="tx2"/>
                </a:solidFill>
                <a:latin typeface="Calibri" pitchFamily="34" charset="0"/>
              </a:rPr>
              <a:t>osobní zkušenost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2357430"/>
            <a:ext cx="91044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6600" b="1" dirty="0" smtClean="0">
                <a:solidFill>
                  <a:srgbClr val="0070C0"/>
                </a:solidFill>
              </a:rPr>
              <a:t>1) Najděte si čas pro sebe</a:t>
            </a:r>
            <a:endParaRPr lang="cs-CZ" sz="6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28728" y="1785926"/>
            <a:ext cx="613687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0070C0"/>
                </a:solidFill>
              </a:rPr>
              <a:t>2) Nezanedbávejte</a:t>
            </a:r>
          </a:p>
          <a:p>
            <a:pPr algn="ctr"/>
            <a:r>
              <a:rPr lang="cs-CZ" sz="6000" b="1" dirty="0" smtClean="0">
                <a:solidFill>
                  <a:srgbClr val="0070C0"/>
                </a:solidFill>
              </a:rPr>
              <a:t> SVOJE</a:t>
            </a:r>
          </a:p>
          <a:p>
            <a:pPr algn="ctr"/>
            <a:r>
              <a:rPr lang="cs-CZ" sz="6000" b="1" dirty="0" smtClean="0">
                <a:solidFill>
                  <a:srgbClr val="0070C0"/>
                </a:solidFill>
              </a:rPr>
              <a:t>základní potřeby</a:t>
            </a:r>
            <a:endParaRPr lang="cs-CZ" sz="6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maslo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0"/>
            <a:ext cx="7786710" cy="66187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maslowova_pyramida_potře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929718" cy="61304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maslo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3445805" cy="2928934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0" y="3357562"/>
            <a:ext cx="93349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rgbClr val="0070C0"/>
                </a:solidFill>
              </a:rPr>
              <a:t>Kolik stupňů pyramidy máte v pohodě?</a:t>
            </a:r>
            <a:endParaRPr lang="cs-CZ" sz="4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28728" y="2357430"/>
            <a:ext cx="66391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0" b="1" dirty="0" smtClean="0">
                <a:solidFill>
                  <a:srgbClr val="0070C0"/>
                </a:solidFill>
              </a:rPr>
              <a:t>3) O péči se rozdělte</a:t>
            </a:r>
            <a:endParaRPr lang="cs-CZ" sz="6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2285992"/>
            <a:ext cx="89453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5400" b="1" dirty="0" smtClean="0">
                <a:solidFill>
                  <a:srgbClr val="0070C0"/>
                </a:solidFill>
              </a:rPr>
              <a:t>4) Péče je práce – neshazujte ji</a:t>
            </a:r>
          </a:p>
          <a:p>
            <a:pPr algn="ctr"/>
            <a:r>
              <a:rPr lang="cs-CZ" sz="5400" b="1" dirty="0" smtClean="0">
                <a:solidFill>
                  <a:srgbClr val="0070C0"/>
                </a:solidFill>
              </a:rPr>
              <a:t>a nezlehčujte</a:t>
            </a:r>
            <a:endParaRPr lang="cs-CZ" sz="5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2000240"/>
            <a:ext cx="889878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rgbClr val="0070C0"/>
                </a:solidFill>
              </a:rPr>
              <a:t>5) </a:t>
            </a:r>
            <a:r>
              <a:rPr lang="cs-CZ" sz="6000" b="1" dirty="0" smtClean="0">
                <a:solidFill>
                  <a:srgbClr val="0070C0"/>
                </a:solidFill>
              </a:rPr>
              <a:t>SPĚTE, JEZTE, RELAXUJTE,</a:t>
            </a:r>
          </a:p>
          <a:p>
            <a:pPr algn="ctr"/>
            <a:r>
              <a:rPr lang="cs-CZ" sz="6000" b="1" dirty="0" smtClean="0">
                <a:solidFill>
                  <a:srgbClr val="0070C0"/>
                </a:solidFill>
              </a:rPr>
              <a:t>MILUJTE</a:t>
            </a:r>
          </a:p>
          <a:p>
            <a:pPr algn="ctr"/>
            <a:r>
              <a:rPr lang="cs-CZ" sz="6000" b="1" dirty="0" smtClean="0">
                <a:solidFill>
                  <a:srgbClr val="0070C0"/>
                </a:solidFill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14480" y="2428868"/>
            <a:ext cx="602171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0070C0"/>
                </a:solidFill>
              </a:rPr>
              <a:t>6) </a:t>
            </a:r>
            <a:r>
              <a:rPr lang="cs-CZ" sz="5400" b="1" dirty="0" smtClean="0">
                <a:solidFill>
                  <a:srgbClr val="0070C0"/>
                </a:solidFill>
              </a:rPr>
              <a:t>Pěstujte přátelství</a:t>
            </a:r>
          </a:p>
          <a:p>
            <a:pPr algn="ctr"/>
            <a:r>
              <a:rPr lang="cs-CZ" sz="5400" b="1" dirty="0" smtClean="0">
                <a:solidFill>
                  <a:srgbClr val="0070C0"/>
                </a:solidFill>
              </a:rPr>
              <a:t> a udržujte kontakty</a:t>
            </a:r>
            <a:endParaRPr lang="cs-CZ" sz="5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00166" y="2786058"/>
            <a:ext cx="67135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rgbClr val="0070C0"/>
                </a:solidFill>
              </a:rPr>
              <a:t>7) </a:t>
            </a:r>
            <a:r>
              <a:rPr lang="cs-CZ" sz="5400" b="1" dirty="0" smtClean="0">
                <a:solidFill>
                  <a:srgbClr val="0070C0"/>
                </a:solidFill>
              </a:rPr>
              <a:t>Plánujte budoucnost</a:t>
            </a:r>
            <a:endParaRPr lang="cs-CZ" sz="5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14282" y="214290"/>
            <a:ext cx="866128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Dítě</a:t>
            </a:r>
          </a:p>
          <a:p>
            <a:pPr algn="ctr"/>
            <a:r>
              <a:rPr lang="cs-CZ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zdravotním</a:t>
            </a:r>
            <a:r>
              <a:rPr lang="cs-CZ" sz="6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postižením </a:t>
            </a:r>
          </a:p>
          <a:p>
            <a:pPr algn="ctr"/>
            <a:r>
              <a:rPr lang="cs-CZ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rodině</a:t>
            </a:r>
            <a:endParaRPr lang="cs-CZ" sz="6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Obrázek 2" descr="rodina.jpg"/>
          <p:cNvPicPr>
            <a:picLocks noChangeAspect="1"/>
          </p:cNvPicPr>
          <p:nvPr/>
        </p:nvPicPr>
        <p:blipFill>
          <a:blip r:embed="rId2">
            <a:grayscl/>
            <a:lum contrast="30000"/>
          </a:blip>
          <a:stretch>
            <a:fillRect/>
          </a:stretch>
        </p:blipFill>
        <p:spPr>
          <a:xfrm>
            <a:off x="2428860" y="3143248"/>
            <a:ext cx="4000528" cy="300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00034" y="214290"/>
            <a:ext cx="45087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70C0"/>
                </a:solidFill>
              </a:rPr>
              <a:t>1) Najděte si čas pro sebe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00034" y="857232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2) Nezanedbávejte SVOJE  základní potřeby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00034" y="2000240"/>
            <a:ext cx="36252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3) O péči se rozdělte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00034" y="271462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4) Péče je práce - neshazujte ji a nezlehčujte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71472" y="4429132"/>
            <a:ext cx="59883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5) spěte, jezte, relaxujte, milujte…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71472" y="5143512"/>
            <a:ext cx="70826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6) Pěstujte přátelství a udržujte kontakty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71472" y="5786454"/>
            <a:ext cx="41296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7) Plánujte budoucnost</a:t>
            </a:r>
            <a:endParaRPr lang="cs-CZ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571480"/>
            <a:ext cx="9305240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0070C0"/>
                </a:solidFill>
              </a:rPr>
              <a:t>… že se tohle všechno snadno řekne</a:t>
            </a:r>
          </a:p>
          <a:p>
            <a:pPr algn="ctr"/>
            <a:r>
              <a:rPr lang="cs-CZ" sz="4800" b="1" dirty="0" smtClean="0">
                <a:solidFill>
                  <a:srgbClr val="0070C0"/>
                </a:solidFill>
              </a:rPr>
              <a:t>?</a:t>
            </a:r>
          </a:p>
          <a:p>
            <a:pPr algn="ctr"/>
            <a:endParaRPr lang="cs-CZ" sz="4800" b="1" dirty="0" smtClean="0">
              <a:solidFill>
                <a:srgbClr val="0070C0"/>
              </a:solidFill>
            </a:endParaRPr>
          </a:p>
          <a:p>
            <a:pPr algn="ctr"/>
            <a:r>
              <a:rPr lang="cs-CZ" sz="4800" b="1" dirty="0" smtClean="0">
                <a:solidFill>
                  <a:srgbClr val="0070C0"/>
                </a:solidFill>
              </a:rPr>
              <a:t>Ano</a:t>
            </a:r>
          </a:p>
          <a:p>
            <a:pPr algn="ctr"/>
            <a:endParaRPr lang="cs-CZ" sz="4800" b="1" dirty="0" smtClean="0">
              <a:solidFill>
                <a:srgbClr val="0070C0"/>
              </a:solidFill>
            </a:endParaRPr>
          </a:p>
          <a:p>
            <a:pPr algn="ctr"/>
            <a:r>
              <a:rPr lang="cs-CZ" sz="4800" b="1" dirty="0" smtClean="0">
                <a:solidFill>
                  <a:srgbClr val="0070C0"/>
                </a:solidFill>
              </a:rPr>
              <a:t>Ale uvažovat o tom má smysl</a:t>
            </a:r>
          </a:p>
          <a:p>
            <a:pPr algn="ctr"/>
            <a:r>
              <a:rPr lang="cs-CZ" sz="4800" b="1" dirty="0" smtClean="0">
                <a:solidFill>
                  <a:srgbClr val="0070C0"/>
                </a:solidFill>
              </a:rPr>
              <a:t>Děkuji za pozornost</a:t>
            </a:r>
          </a:p>
          <a:p>
            <a:pPr algn="ctr"/>
            <a:r>
              <a:rPr lang="cs-CZ" sz="4800" b="1" dirty="0" smtClean="0">
                <a:solidFill>
                  <a:srgbClr val="0070C0"/>
                </a:solidFill>
                <a:sym typeface="Wingdings" pitchFamily="2" charset="2"/>
              </a:rPr>
              <a:t> </a:t>
            </a:r>
            <a:endParaRPr lang="cs-CZ" sz="48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854932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dirty="0">
                <a:solidFill>
                  <a:srgbClr val="FFFF00"/>
                </a:solidFill>
              </a:rPr>
              <a:t> </a:t>
            </a:r>
            <a:r>
              <a:rPr lang="cs-CZ" sz="5400" b="1" dirty="0" smtClean="0">
                <a:solidFill>
                  <a:srgbClr val="FFFF00"/>
                </a:solidFill>
              </a:rPr>
              <a:t> </a:t>
            </a:r>
            <a:r>
              <a:rPr lang="cs-CZ" sz="5400" b="1" dirty="0" smtClean="0">
                <a:solidFill>
                  <a:schemeClr val="tx2"/>
                </a:solidFill>
              </a:rPr>
              <a:t>NAROZENÍ „JINÉHO“ DÍTĚTE</a:t>
            </a:r>
          </a:p>
          <a:p>
            <a:pPr algn="ctr"/>
            <a:endParaRPr lang="cs-CZ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2910" y="1142984"/>
            <a:ext cx="76180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3600" dirty="0" smtClean="0">
                <a:solidFill>
                  <a:schemeClr val="tx2"/>
                </a:solidFill>
                <a:latin typeface="Calibri" pitchFamily="34" charset="0"/>
              </a:rPr>
              <a:t>právo na zdravé dítě versus moc přírody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246" y="2214554"/>
            <a:ext cx="9191170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2000" dirty="0" smtClean="0">
                <a:solidFill>
                  <a:schemeClr val="tx2"/>
                </a:solidFill>
                <a:latin typeface="Calibri" pitchFamily="34" charset="0"/>
              </a:rPr>
              <a:t>očekávání zdravého dítěte</a:t>
            </a:r>
          </a:p>
          <a:p>
            <a:endParaRPr lang="cs-CZ" altLang="cs-CZ" sz="2000" dirty="0" smtClean="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cs-CZ" altLang="cs-CZ" sz="2000" dirty="0" smtClean="0">
                <a:solidFill>
                  <a:schemeClr val="tx2"/>
                </a:solidFill>
                <a:latin typeface="Calibri" pitchFamily="34" charset="0"/>
              </a:rPr>
              <a:t>pokud ano – šance na harmonický vývoj - nikoliv záruka šťastného a úspěšného života</a:t>
            </a:r>
          </a:p>
          <a:p>
            <a:r>
              <a:rPr lang="cs-CZ" altLang="cs-CZ" sz="2000" dirty="0" smtClean="0">
                <a:solidFill>
                  <a:schemeClr val="tx2"/>
                </a:solidFill>
                <a:latin typeface="Calibri" pitchFamily="34" charset="0"/>
              </a:rPr>
              <a:t>pokud ne – pocit křivdy, nespravedlnosti</a:t>
            </a:r>
          </a:p>
          <a:p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28596" y="4357694"/>
            <a:ext cx="75993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altLang="cs-CZ" sz="4400" b="1" dirty="0">
                <a:solidFill>
                  <a:schemeClr val="tx2"/>
                </a:solidFill>
                <a:latin typeface="Calibri" pitchFamily="34" charset="0"/>
              </a:rPr>
              <a:t>Spravedlnost je lidský konstrukt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5214950"/>
            <a:ext cx="8689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altLang="cs-CZ" sz="2800" dirty="0">
                <a:solidFill>
                  <a:schemeClr val="tx2"/>
                </a:solidFill>
                <a:latin typeface="Calibri" pitchFamily="34" charset="0"/>
              </a:rPr>
              <a:t>Vyšší moc se neřídí tím, co člověk považuje za spravedlivé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642910" y="1643050"/>
            <a:ext cx="7777162" cy="4549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cs-CZ" altLang="cs-CZ" sz="2800" b="1" dirty="0" smtClean="0">
                <a:solidFill>
                  <a:srgbClr val="0070C0"/>
                </a:solidFill>
                <a:latin typeface="Calibri" pitchFamily="34" charset="0"/>
              </a:rPr>
              <a:t>Šok a popření</a:t>
            </a:r>
            <a:endParaRPr lang="cs-CZ" altLang="cs-CZ" sz="2800" b="1" dirty="0">
              <a:solidFill>
                <a:srgbClr val="0070C0"/>
              </a:solidFill>
              <a:latin typeface="Calibri" pitchFamily="34" charset="0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cs-CZ" altLang="cs-CZ" sz="2800" b="1" dirty="0" smtClean="0">
                <a:solidFill>
                  <a:srgbClr val="0070C0"/>
                </a:solidFill>
                <a:latin typeface="Calibri" pitchFamily="34" charset="0"/>
              </a:rPr>
              <a:t>Fáze přecitlivělosti a smutku, možná i agrese, </a:t>
            </a:r>
          </a:p>
          <a:p>
            <a:pPr marL="514350" indent="-514350">
              <a:lnSpc>
                <a:spcPct val="150000"/>
              </a:lnSpc>
            </a:pPr>
            <a:r>
              <a:rPr lang="cs-CZ" altLang="cs-CZ" sz="2800" b="1" dirty="0" smtClean="0">
                <a:solidFill>
                  <a:srgbClr val="0070C0"/>
                </a:solidFill>
                <a:latin typeface="Calibri" pitchFamily="34" charset="0"/>
              </a:rPr>
              <a:t>     hledání viníka, možný unik-odložení dítěte, odchod od rodiny</a:t>
            </a:r>
            <a:endParaRPr lang="cs-CZ" altLang="cs-CZ" sz="2800" b="1" dirty="0">
              <a:solidFill>
                <a:srgbClr val="0070C0"/>
              </a:solidFill>
              <a:latin typeface="Calibri" pitchFamily="34" charset="0"/>
            </a:endParaRPr>
          </a:p>
          <a:p>
            <a:pPr marL="514350" indent="-514350">
              <a:lnSpc>
                <a:spcPct val="150000"/>
              </a:lnSpc>
            </a:pPr>
            <a:r>
              <a:rPr lang="cs-CZ" altLang="cs-CZ" sz="2800" b="1" dirty="0" smtClean="0">
                <a:solidFill>
                  <a:srgbClr val="0070C0"/>
                </a:solidFill>
                <a:latin typeface="Calibri" pitchFamily="34" charset="0"/>
              </a:rPr>
              <a:t>3. Fáze postupné akceptace, hledání cest a informací</a:t>
            </a:r>
            <a:endParaRPr lang="cs-CZ" altLang="cs-CZ" sz="2800" b="1" dirty="0">
              <a:solidFill>
                <a:srgbClr val="0070C0"/>
              </a:solidFill>
              <a:latin typeface="Calibri" pitchFamily="34" charset="0"/>
            </a:endParaRPr>
          </a:p>
          <a:p>
            <a:pPr marL="514350" indent="-514350">
              <a:lnSpc>
                <a:spcPct val="150000"/>
              </a:lnSpc>
            </a:pPr>
            <a:r>
              <a:rPr lang="cs-CZ" altLang="cs-CZ" sz="2800" b="1" dirty="0" smtClean="0">
                <a:solidFill>
                  <a:srgbClr val="0070C0"/>
                </a:solidFill>
                <a:latin typeface="Calibri" pitchFamily="34" charset="0"/>
              </a:rPr>
              <a:t>4. Fáze </a:t>
            </a:r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realismu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786050" y="714356"/>
            <a:ext cx="22698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0070C0"/>
                </a:solidFill>
              </a:rPr>
              <a:t>Fáze přijetí</a:t>
            </a:r>
            <a:endParaRPr lang="cs-CZ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4282" y="2214554"/>
            <a:ext cx="87305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0070C0"/>
                </a:solidFill>
              </a:rPr>
              <a:t>Přijetí dítěte je podmínkou</a:t>
            </a:r>
          </a:p>
          <a:p>
            <a:pPr algn="ctr"/>
            <a:r>
              <a:rPr lang="cs-CZ" sz="6000" b="1" dirty="0" smtClean="0">
                <a:solidFill>
                  <a:srgbClr val="0070C0"/>
                </a:solidFill>
              </a:rPr>
              <a:t>správné výchovy a péče</a:t>
            </a:r>
            <a:endParaRPr lang="cs-CZ" sz="6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785786" y="3357562"/>
            <a:ext cx="640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altLang="cs-CZ" sz="4400" b="1" dirty="0">
                <a:solidFill>
                  <a:srgbClr val="0070C0"/>
                </a:solidFill>
                <a:latin typeface="Calibri" pitchFamily="34" charset="0"/>
              </a:rPr>
              <a:t>Riziko patologické výchovy</a:t>
            </a: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642910" y="5214950"/>
            <a:ext cx="72818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altLang="cs-CZ" sz="3200" dirty="0">
                <a:solidFill>
                  <a:srgbClr val="0070C0"/>
                </a:solidFill>
                <a:latin typeface="Calibri" pitchFamily="34" charset="0"/>
              </a:rPr>
              <a:t>Patologické typy výchovy (prof. Matějček</a:t>
            </a:r>
            <a:r>
              <a:rPr lang="cs-CZ" altLang="cs-CZ" sz="3200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4" name="Obdélník 3"/>
          <p:cNvSpPr/>
          <p:nvPr/>
        </p:nvSpPr>
        <p:spPr>
          <a:xfrm>
            <a:off x="1000100" y="500042"/>
            <a:ext cx="499399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dirty="0" smtClean="0">
                <a:solidFill>
                  <a:srgbClr val="FFFF00"/>
                </a:solidFill>
              </a:rPr>
              <a:t> </a:t>
            </a:r>
            <a:r>
              <a:rPr lang="cs-CZ" sz="5400" b="1" dirty="0" smtClean="0">
                <a:solidFill>
                  <a:srgbClr val="0070C0"/>
                </a:solidFill>
              </a:rPr>
              <a:t>TYPY  VÝCHOVY:</a:t>
            </a:r>
          </a:p>
          <a:p>
            <a:pPr algn="ctr"/>
            <a:endParaRPr lang="cs-CZ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468313" y="692150"/>
            <a:ext cx="8207375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altLang="cs-CZ" sz="2800" b="1" i="1" dirty="0">
                <a:solidFill>
                  <a:srgbClr val="0070C0"/>
                </a:solidFill>
                <a:latin typeface="Calibri" pitchFamily="34" charset="0"/>
              </a:rPr>
              <a:t>Výchova úzkostná </a:t>
            </a:r>
          </a:p>
          <a:p>
            <a:endParaRPr lang="cs-CZ" altLang="cs-CZ" b="1" dirty="0">
              <a:solidFill>
                <a:srgbClr val="0070C0"/>
              </a:solidFill>
              <a:latin typeface="Calibri" pitchFamily="34" charset="0"/>
            </a:endParaRPr>
          </a:p>
          <a:p>
            <a:endParaRPr lang="cs-CZ" altLang="cs-CZ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Brání dítěti v nejrůznějších aktivitách, „aby si neublížilo“</a:t>
            </a:r>
          </a:p>
          <a:p>
            <a:endParaRPr lang="cs-CZ" altLang="cs-CZ" sz="28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Dítě se potom stává příliš pasivním a v důsledku toho nesamostatným</a:t>
            </a:r>
          </a:p>
          <a:p>
            <a:endParaRPr lang="cs-CZ" altLang="cs-CZ" sz="28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Dítě vyrůstá ve skleníku, někdy doslova</a:t>
            </a:r>
          </a:p>
          <a:p>
            <a:endParaRPr lang="cs-CZ" altLang="cs-CZ" sz="28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cs-CZ" altLang="cs-CZ" sz="2800" b="1" dirty="0">
                <a:solidFill>
                  <a:srgbClr val="0070C0"/>
                </a:solidFill>
                <a:latin typeface="Calibri" pitchFamily="34" charset="0"/>
              </a:rPr>
              <a:t>Sourozenecká konstelace – dítě závidí nepostiženému sourozenci, že „může všechno“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760</Words>
  <Application>Microsoft Office PowerPoint</Application>
  <PresentationFormat>Předvádění na obrazovce (4:3)</PresentationFormat>
  <Paragraphs>182</Paragraphs>
  <Slides>41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  <vt:lpstr>Snímek 33</vt:lpstr>
      <vt:lpstr>Snímek 34</vt:lpstr>
      <vt:lpstr>Snímek 35</vt:lpstr>
      <vt:lpstr>Snímek 36</vt:lpstr>
      <vt:lpstr>Snímek 37</vt:lpstr>
      <vt:lpstr>Snímek 38</vt:lpstr>
      <vt:lpstr>Snímek 39</vt:lpstr>
      <vt:lpstr>Snímek 40</vt:lpstr>
      <vt:lpstr>Snímek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LUKÁŠ</dc:creator>
  <cp:lastModifiedBy>LUKÁŠ</cp:lastModifiedBy>
  <cp:revision>53</cp:revision>
  <dcterms:created xsi:type="dcterms:W3CDTF">2019-09-22T16:44:37Z</dcterms:created>
  <dcterms:modified xsi:type="dcterms:W3CDTF">2019-10-14T11:39:15Z</dcterms:modified>
</cp:coreProperties>
</file>